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75" r:id="rId10"/>
    <p:sldId id="268" r:id="rId11"/>
    <p:sldId id="269" r:id="rId12"/>
    <p:sldId id="271" r:id="rId13"/>
    <p:sldId id="272" r:id="rId14"/>
    <p:sldId id="273" r:id="rId15"/>
    <p:sldId id="27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B3F8-0BAC-438A-A3D5-2CCEB0B3C906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E7AF-9238-4E31-A4DD-FA8D2AD43DE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E7AF-9238-4E31-A4DD-FA8D2AD43DE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125C-56E2-4AC5-A133-7BDAFDC48A0E}" type="datetimeFigureOut">
              <a:rPr lang="ru-RU" smtClean="0"/>
              <a:pPr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1538" y="714356"/>
            <a:ext cx="6715172" cy="3643338"/>
          </a:xfrm>
          <a:effectLst>
            <a:outerShdw blurRad="50800" dist="38100" dir="2700000" algn="tl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Book Antiqua" pitchFamily="18" charset="0"/>
              </a:rPr>
              <a:t>Проект</a:t>
            </a:r>
            <a:r>
              <a:rPr lang="en-US" sz="4000" b="1" dirty="0" smtClean="0">
                <a:solidFill>
                  <a:schemeClr val="bg1"/>
                </a:solidFill>
                <a:latin typeface="Book Antiqua" pitchFamily="18" charset="0"/>
              </a:rPr>
              <a:t/>
            </a:r>
            <a:br>
              <a:rPr lang="en-US" sz="4000" b="1" dirty="0" smtClean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dirty="0" smtClean="0">
                <a:solidFill>
                  <a:schemeClr val="bg1"/>
                </a:solidFill>
                <a:latin typeface="Book Antiqua" pitchFamily="18" charset="0"/>
              </a:rPr>
              <a:t>     </a:t>
            </a:r>
            <a:br>
              <a:rPr lang="ru-RU" sz="4000" dirty="0" smtClean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dirty="0" smtClean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Создание социальной сети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«</a:t>
            </a:r>
            <a:r>
              <a:rPr lang="en-US" sz="4000" b="1" dirty="0" err="1">
                <a:solidFill>
                  <a:schemeClr val="bg1"/>
                </a:solidFill>
                <a:latin typeface="Book Antiqua" pitchFamily="18" charset="0"/>
              </a:rPr>
              <a:t>Instagram</a:t>
            </a: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»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 помощью </a:t>
            </a:r>
            <a:r>
              <a:rPr lang="en-US" sz="4000" b="1" dirty="0">
                <a:solidFill>
                  <a:schemeClr val="bg1"/>
                </a:solidFill>
                <a:latin typeface="Book Antiqua" pitchFamily="18" charset="0"/>
              </a:rPr>
              <a:t>Flask</a:t>
            </a:r>
            <a:r>
              <a:rPr lang="ru-RU" sz="4000" dirty="0"/>
              <a:t/>
            </a:r>
            <a:br>
              <a:rPr lang="ru-RU" sz="4000" dirty="0"/>
            </a:b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500166" y="4714884"/>
            <a:ext cx="6000792" cy="1357322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Выполнила: Ермакова Елизавета, ученица 10 класса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Преподаватель: Шишкова Н.А</a:t>
            </a:r>
            <a:endParaRPr lang="ru-RU" sz="24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itchFamily="18" charset="0"/>
              </a:rPr>
              <a:t>Заключение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00034" y="1214422"/>
            <a:ext cx="8215370" cy="4786346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dirty="0" smtClean="0">
                <a:solidFill>
                  <a:schemeClr val="bg1"/>
                </a:solidFill>
                <a:latin typeface="Bahnschrift Light Condensed" pitchFamily="34" charset="0"/>
              </a:rPr>
              <a:t>Итог моей работы – готовое </a:t>
            </a:r>
            <a:r>
              <a:rPr lang="ru-RU" sz="4000" dirty="0" err="1" smtClean="0">
                <a:solidFill>
                  <a:schemeClr val="bg1"/>
                </a:solidFill>
                <a:latin typeface="Bahnschrift Light Condensed" pitchFamily="34" charset="0"/>
              </a:rPr>
              <a:t>веб-приложение</a:t>
            </a:r>
            <a:r>
              <a:rPr lang="ru-RU" sz="4000" dirty="0" smtClean="0">
                <a:solidFill>
                  <a:schemeClr val="bg1"/>
                </a:solidFill>
                <a:latin typeface="Bahnschrift Light Condensed" pitchFamily="34" charset="0"/>
              </a:rPr>
              <a:t>. Мне удалось выполнить поставленные задачи и создать социальную сеть «</a:t>
            </a:r>
            <a:r>
              <a:rPr lang="en-US" sz="4000" dirty="0" err="1" smtClean="0">
                <a:solidFill>
                  <a:schemeClr val="bg1"/>
                </a:solidFill>
                <a:latin typeface="Bahnschrift Light Condensed" pitchFamily="34" charset="0"/>
              </a:rPr>
              <a:t>Instagram</a:t>
            </a:r>
            <a:r>
              <a:rPr lang="ru-RU" sz="4000" dirty="0" smtClean="0">
                <a:solidFill>
                  <a:schemeClr val="bg1"/>
                </a:solidFill>
                <a:latin typeface="Bahnschrift Light Condensed" pitchFamily="34" charset="0"/>
              </a:rPr>
              <a:t>» </a:t>
            </a:r>
            <a:endParaRPr lang="ru-RU" sz="40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19-03-13_22-49-5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82" y="285728"/>
            <a:ext cx="4857784" cy="3714776"/>
          </a:xfrm>
          <a:prstGeom prst="rect">
            <a:avLst/>
          </a:prstGeom>
        </p:spPr>
      </p:pic>
      <p:pic>
        <p:nvPicPr>
          <p:cNvPr id="3" name="Рисунок 2" descr="2019-03-13_22-51-17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868" y="2500306"/>
            <a:ext cx="5215621" cy="398163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019-03-13_22-52-0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034" y="214290"/>
            <a:ext cx="5072098" cy="4094261"/>
          </a:xfrm>
          <a:prstGeom prst="rect">
            <a:avLst/>
          </a:prstGeom>
        </p:spPr>
      </p:pic>
      <p:pic>
        <p:nvPicPr>
          <p:cNvPr id="2" name="Рисунок 1" descr="2019-03-13_22-51-5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8992" y="2071678"/>
            <a:ext cx="5429288" cy="4500594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19-03-13_22-53-4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7" y="357166"/>
            <a:ext cx="5429288" cy="4124479"/>
          </a:xfrm>
          <a:prstGeom prst="rect">
            <a:avLst/>
          </a:prstGeom>
        </p:spPr>
      </p:pic>
      <p:pic>
        <p:nvPicPr>
          <p:cNvPr id="3" name="Рисунок 2" descr="2019-03-13_22-53-5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554" y="2285992"/>
            <a:ext cx="5500726" cy="425811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19-03-13_22-52-5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290" y="642918"/>
            <a:ext cx="6715172" cy="5639784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Список использованных источников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endParaRPr lang="ru-RU" sz="40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85786" y="1571612"/>
            <a:ext cx="7643866" cy="5000660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https://ru.wikipedia.org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http://flask.pocoo.org/docs/1.0/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https://getbootstrap.com/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http://htmlbook.ru/css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https://jquery.com/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https://stackoverflow.com/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u="sng" dirty="0" smtClean="0">
                <a:solidFill>
                  <a:schemeClr val="bg1"/>
                </a:solidFill>
              </a:rPr>
              <a:t>http://htmlbook.ru/html</a:t>
            </a:r>
            <a:endParaRPr lang="ru-RU" sz="32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28604"/>
            <a:ext cx="7429552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itchFamily="18" charset="0"/>
              </a:rPr>
              <a:t>Содержание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85786" y="1857364"/>
            <a:ext cx="6357982" cy="3571900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latin typeface="Bahnschrift Light Condensed" pitchFamily="34" charset="0"/>
              </a:rPr>
              <a:t>Введение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latin typeface="Bahnschrift Light Condensed" pitchFamily="34" charset="0"/>
              </a:rPr>
              <a:t>Задачи и цель проекта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latin typeface="Bahnschrift Light Condensed" pitchFamily="34" charset="0"/>
              </a:rPr>
              <a:t>Создание </a:t>
            </a:r>
            <a:r>
              <a:rPr lang="ru-RU" sz="3200" dirty="0" err="1" smtClean="0">
                <a:latin typeface="Bahnschrift Light Condensed" pitchFamily="34" charset="0"/>
              </a:rPr>
              <a:t>веб-приложения</a:t>
            </a:r>
            <a:endParaRPr lang="ru-RU" sz="3200" dirty="0" smtClean="0">
              <a:latin typeface="Bahnschrift Light Condensed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latin typeface="Bahnschrift Light Condensed" pitchFamily="34" charset="0"/>
              </a:rPr>
              <a:t>Заключение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 smtClean="0">
                <a:latin typeface="Bahnschrift Light Condensed" pitchFamily="34" charset="0"/>
              </a:rPr>
              <a:t>Список использованных источников</a:t>
            </a:r>
            <a:endParaRPr lang="ru-RU" sz="3200" dirty="0">
              <a:latin typeface="Bahnschrift Light Condensed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Book Antiqua" pitchFamily="18" charset="0"/>
              </a:rPr>
              <a:t>Введение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2910" y="1214422"/>
            <a:ext cx="8001056" cy="5214974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 err="1" smtClean="0">
                <a:latin typeface="Bahnschrift Light Condensed" pitchFamily="34" charset="0"/>
              </a:rPr>
              <a:t>Веб-приложение</a:t>
            </a:r>
            <a:r>
              <a:rPr lang="ru-RU" sz="3200" dirty="0" smtClean="0">
                <a:latin typeface="Bahnschrift Light Condensed" pitchFamily="34" charset="0"/>
              </a:rPr>
              <a:t> — клиент-серверное</a:t>
            </a:r>
            <a:r>
              <a:rPr lang="en-US" sz="3200" dirty="0" smtClean="0">
                <a:latin typeface="Bahnschrift Light Condensed" pitchFamily="34" charset="0"/>
              </a:rPr>
              <a:t> </a:t>
            </a:r>
            <a:r>
              <a:rPr lang="ru-RU" sz="3200" dirty="0" smtClean="0">
                <a:latin typeface="Bahnschrift Light Condensed" pitchFamily="34" charset="0"/>
              </a:rPr>
              <a:t>приложение, в котором клиент</a:t>
            </a:r>
            <a:r>
              <a:rPr lang="en-US" sz="3200" dirty="0" smtClean="0">
                <a:latin typeface="Bahnschrift Light Condensed" pitchFamily="34" charset="0"/>
              </a:rPr>
              <a:t> </a:t>
            </a:r>
            <a:r>
              <a:rPr lang="ru-RU" sz="3200" dirty="0" smtClean="0">
                <a:latin typeface="Bahnschrift Light Condensed" pitchFamily="34" charset="0"/>
              </a:rPr>
              <a:t>взаимодействует с сервером при помощи браузера, а за сервер отвечает </a:t>
            </a:r>
            <a:r>
              <a:rPr lang="ru-RU" sz="3200" dirty="0" err="1" smtClean="0">
                <a:latin typeface="Bahnschrift Light Condensed" pitchFamily="34" charset="0"/>
              </a:rPr>
              <a:t>веб-сервер</a:t>
            </a:r>
            <a:r>
              <a:rPr lang="ru-RU" sz="3200" dirty="0" smtClean="0">
                <a:latin typeface="Bahnschrift Light Condensed" pitchFamily="34" charset="0"/>
              </a:rPr>
              <a:t>. Логика </a:t>
            </a:r>
            <a:r>
              <a:rPr lang="ru-RU" sz="3200" dirty="0" err="1" smtClean="0">
                <a:latin typeface="Bahnschrift Light Condensed" pitchFamily="34" charset="0"/>
              </a:rPr>
              <a:t>веб-приложения</a:t>
            </a:r>
            <a:r>
              <a:rPr lang="ru-RU" sz="3200" dirty="0" smtClean="0">
                <a:latin typeface="Bahnschrift Light Condensed" pitchFamily="34" charset="0"/>
              </a:rPr>
              <a:t> распределена между сервером и клиентом, хранение данных осуществляется, преимущественно, на сервере, обмен информацией происходит по сети.</a:t>
            </a:r>
          </a:p>
          <a:p>
            <a:endParaRPr lang="ru-RU" sz="3200" dirty="0" smtClean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714348" y="1000108"/>
            <a:ext cx="8001056" cy="5214974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 smtClean="0">
                <a:latin typeface="Bahnschrift Light Condensed" pitchFamily="34" charset="0"/>
              </a:rPr>
              <a:t>Выбирая тему проекта, я остановилась на идее сделать социальную сеть, так как они очень популярны сейчас, ими пользуется большое количество людей. За основу я взяла свою любимую социальную сеть –  «</a:t>
            </a:r>
            <a:r>
              <a:rPr lang="en-US" sz="3200" dirty="0" err="1" smtClean="0">
                <a:latin typeface="Bahnschrift Light Condensed" pitchFamily="34" charset="0"/>
              </a:rPr>
              <a:t>Instagram</a:t>
            </a:r>
            <a:r>
              <a:rPr lang="ru-RU" sz="3200" dirty="0" smtClean="0">
                <a:latin typeface="Bahnschrift Light Condensed" pitchFamily="34" charset="0"/>
              </a:rPr>
              <a:t>». С этой социальной сетью знаком практически каждый. Она создана для обмена фотографиями между людьми.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Задачи и цель проекта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57224" y="1071546"/>
            <a:ext cx="7358114" cy="5500726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u="sng" dirty="0">
                <a:solidFill>
                  <a:schemeClr val="bg1"/>
                </a:solidFill>
                <a:latin typeface="Bahnschrift Light Condensed" pitchFamily="34" charset="0"/>
              </a:rPr>
              <a:t>Цель проекта </a:t>
            </a:r>
            <a:r>
              <a:rPr lang="ru-RU" sz="2400" dirty="0">
                <a:solidFill>
                  <a:schemeClr val="bg1"/>
                </a:solidFill>
                <a:latin typeface="Bahnschrift Light Condensed" pitchFamily="34" charset="0"/>
              </a:rPr>
              <a:t>– 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создать </a:t>
            </a:r>
            <a:r>
              <a:rPr lang="ru-RU" sz="2400" dirty="0" err="1" smtClean="0">
                <a:solidFill>
                  <a:schemeClr val="bg1"/>
                </a:solidFill>
                <a:latin typeface="Bahnschrift Light Condensed" pitchFamily="34" charset="0"/>
              </a:rPr>
              <a:t>создать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latin typeface="Bahnschrift Light Condensed" pitchFamily="34" charset="0"/>
              </a:rPr>
              <a:t>веб-приложение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, используя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Flask.</a:t>
            </a:r>
            <a:endParaRPr lang="ru-RU" sz="2400" dirty="0">
              <a:solidFill>
                <a:schemeClr val="bg1"/>
              </a:solidFill>
              <a:latin typeface="Bahnschrift Light Condensed" pitchFamily="34" charset="0"/>
            </a:endParaRPr>
          </a:p>
          <a:p>
            <a:r>
              <a:rPr lang="ru-RU" sz="2400" u="sng" dirty="0">
                <a:solidFill>
                  <a:schemeClr val="bg1"/>
                </a:solidFill>
                <a:latin typeface="Bahnschrift Light Condensed" pitchFamily="34" charset="0"/>
              </a:rPr>
              <a:t>Задачи </a:t>
            </a:r>
            <a:r>
              <a:rPr lang="ru-RU" sz="2400" u="sng" dirty="0" smtClean="0">
                <a:solidFill>
                  <a:schemeClr val="bg1"/>
                </a:solidFill>
                <a:latin typeface="Bahnschrift Light Condensed" pitchFamily="34" charset="0"/>
              </a:rPr>
              <a:t>проекта: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Обдумать концепцию </a:t>
            </a:r>
            <a:r>
              <a:rPr lang="ru-RU" sz="2400" dirty="0" err="1" smtClean="0">
                <a:solidFill>
                  <a:schemeClr val="bg1"/>
                </a:solidFill>
                <a:latin typeface="Bahnschrift Light Condensed" pitchFamily="34" charset="0"/>
              </a:rPr>
              <a:t>веб-приложения</a:t>
            </a:r>
            <a:endParaRPr lang="en-US" sz="2400" dirty="0" smtClean="0">
              <a:solidFill>
                <a:schemeClr val="bg1"/>
              </a:solidFill>
              <a:latin typeface="Bahnschrift Light Condensed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Создать все необходимые файлы разметки, используя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HTML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Написать </a:t>
            </a:r>
            <a:r>
              <a:rPr lang="ru-RU" sz="2400" dirty="0" err="1" smtClean="0">
                <a:solidFill>
                  <a:schemeClr val="bg1"/>
                </a:solidFill>
                <a:latin typeface="Bahnschrift Light Condensed" pitchFamily="34" charset="0"/>
              </a:rPr>
              <a:t>веб-приложение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 на языке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Python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, обеспечить функционал, используя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Flask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Bahnschrift Light Condensed" pitchFamily="34" charset="0"/>
              </a:rPr>
              <a:t>sqlite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3, 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REST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API</a:t>
            </a: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, а также язык </a:t>
            </a:r>
            <a:r>
              <a:rPr lang="en-US" sz="2400" dirty="0" smtClean="0">
                <a:solidFill>
                  <a:schemeClr val="bg1"/>
                </a:solidFill>
                <a:latin typeface="Bahnschrift Light Condensed" pitchFamily="34" charset="0"/>
              </a:rPr>
              <a:t>JavaScript</a:t>
            </a:r>
            <a:endParaRPr lang="ru-RU" sz="2400" dirty="0" smtClean="0">
              <a:solidFill>
                <a:schemeClr val="bg1"/>
              </a:solidFill>
              <a:latin typeface="Bahnschrift Light Condensed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Bahnschrift Light Condensed" pitchFamily="34" charset="0"/>
              </a:rPr>
              <a:t>Оценить </a:t>
            </a:r>
            <a:r>
              <a:rPr lang="ru-RU" sz="2400" dirty="0">
                <a:solidFill>
                  <a:schemeClr val="bg1"/>
                </a:solidFill>
                <a:latin typeface="Bahnschrift Light Condensed" pitchFamily="34" charset="0"/>
              </a:rPr>
              <a:t>получившийся проект</a:t>
            </a:r>
          </a:p>
          <a:p>
            <a:r>
              <a:rPr lang="ru-RU" sz="2800" dirty="0">
                <a:latin typeface="Bahnschrift Light Condensed" pitchFamily="34" charset="0"/>
              </a:rPr>
              <a:t>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Создание </a:t>
            </a:r>
            <a:r>
              <a:rPr lang="ru-RU" sz="4000" b="1" dirty="0" err="1">
                <a:solidFill>
                  <a:schemeClr val="bg1"/>
                </a:solidFill>
                <a:latin typeface="Book Antiqua" pitchFamily="18" charset="0"/>
              </a:rPr>
              <a:t>веб-приложения</a:t>
            </a:r>
            <a:endParaRPr lang="ru-RU" sz="40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14348" y="1428736"/>
            <a:ext cx="7858180" cy="4000528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514350"/>
            <a:r>
              <a:rPr lang="ru-RU" sz="3200" dirty="0" smtClean="0">
                <a:solidFill>
                  <a:schemeClr val="bg1"/>
                </a:solidFill>
                <a:latin typeface="Bahnschrift Light Condensed" pitchFamily="34" charset="0"/>
              </a:rPr>
              <a:t>Прежде чем приступить к созданию </a:t>
            </a:r>
            <a:r>
              <a:rPr lang="ru-RU" sz="3200" dirty="0" err="1" smtClean="0">
                <a:solidFill>
                  <a:schemeClr val="bg1"/>
                </a:solidFill>
                <a:latin typeface="Bahnschrift Light Condensed" pitchFamily="34" charset="0"/>
              </a:rPr>
              <a:t>веб-приложения</a:t>
            </a:r>
            <a:r>
              <a:rPr lang="ru-RU" sz="3200" dirty="0" smtClean="0">
                <a:solidFill>
                  <a:schemeClr val="bg1"/>
                </a:solidFill>
                <a:latin typeface="Bahnschrift Light Condensed" pitchFamily="34" charset="0"/>
              </a:rPr>
              <a:t>, следует обдумать концепцию. Я хочу создать социальную сеть «</a:t>
            </a:r>
            <a:r>
              <a:rPr lang="en-US" sz="3200" dirty="0" err="1" smtClean="0">
                <a:solidFill>
                  <a:schemeClr val="bg1"/>
                </a:solidFill>
                <a:latin typeface="Bahnschrift Light Condensed" pitchFamily="34" charset="0"/>
              </a:rPr>
              <a:t>Instagram</a:t>
            </a:r>
            <a:r>
              <a:rPr lang="ru-RU" sz="3200" dirty="0" smtClean="0">
                <a:solidFill>
                  <a:schemeClr val="bg1"/>
                </a:solidFill>
                <a:latin typeface="Bahnschrift Light Condensed" pitchFamily="34" charset="0"/>
              </a:rPr>
              <a:t>». В ней я хочу реализовать следующие возможности: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357158" y="214290"/>
            <a:ext cx="8572560" cy="6429420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Выполнять регистрацию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Выполнять вход в свой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аккаунт</a:t>
            </a:r>
            <a:endParaRPr lang="ru-RU" sz="2800" dirty="0">
              <a:solidFill>
                <a:schemeClr val="bg1"/>
              </a:solidFill>
              <a:latin typeface="Bahnschrift Light Condensed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Публиковать фотографии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Редактировать и удалять публикации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Менять информацию профиля (главное фото, логин и пароль)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Заходить на страницы других пользователей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Подписываться на других пользователей и отписываться от них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Лайкать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публикации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Комментировать публикации, а также удалять свои комментарии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071546"/>
          </a:xfrm>
          <a:effectLst>
            <a:outerShdw blurRad="50800" dist="38100" dir="27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Написание программы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500034" y="1071546"/>
            <a:ext cx="8215370" cy="5643602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Я создала базу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project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db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а также три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Python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файла –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db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py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(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работа с базой данных и модели для сущностей),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project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_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forms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py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(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формы для ввода различной информации, созданные с помощью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flask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_</a:t>
            </a:r>
            <a:r>
              <a:rPr lang="en-US" sz="2800" dirty="0" err="1">
                <a:solidFill>
                  <a:schemeClr val="bg1"/>
                </a:solidFill>
                <a:latin typeface="Bahnschrift Light Condensed" pitchFamily="34" charset="0"/>
              </a:rPr>
              <a:t>wtf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) и основной файл –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project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_</a:t>
            </a:r>
            <a:r>
              <a:rPr lang="en-US" sz="2800" dirty="0" err="1">
                <a:solidFill>
                  <a:schemeClr val="bg1"/>
                </a:solidFill>
                <a:latin typeface="Bahnschrift Light Condensed" pitchFamily="34" charset="0"/>
              </a:rPr>
              <a:t>webserver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 err="1">
                <a:solidFill>
                  <a:schemeClr val="bg1"/>
                </a:solidFill>
                <a:latin typeface="Bahnschrift Light Condensed" pitchFamily="34" charset="0"/>
              </a:rPr>
              <a:t>py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 В базе я создала 5 таблиц (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comments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likes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posts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subscribers 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users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). Для различных страниц я создала несколько файлов разметки, добавив их в папку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templates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 -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project_add_photos.html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project_base.html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project_change_info.html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project_index.html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project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_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login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Bahnschrift Light Condensed" pitchFamily="34" charset="0"/>
              </a:rPr>
              <a:t>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Light Condensed" pitchFamily="34" charset="0"/>
              </a:rPr>
              <a:t>project_register.html</a:t>
            </a:r>
            <a:r>
              <a:rPr lang="ru-RU" sz="2800" dirty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4"/>
          <p:cNvSpPr txBox="1">
            <a:spLocks/>
          </p:cNvSpPr>
          <p:nvPr/>
        </p:nvSpPr>
        <p:spPr>
          <a:xfrm>
            <a:off x="214282" y="857232"/>
            <a:ext cx="8786874" cy="5929354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В основном файле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project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_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webserver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py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я создала 4 класса для вызовов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API 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Posts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Users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Likes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Comments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), 8 функций для обработки страниц (с привязкой через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app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route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), а также 4 обычные вспомогательные функции, которые мне понадобились в ходе написания программы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Bahnschrift Light Condensed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Реализуя свое приложение, я использовала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JavaScript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, а конкретно библиотеку 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JQuery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 С помощью неё я реализовывала некоторые функции, связанные с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API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 Я добавляла некоторым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html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 элементам </a:t>
            </a:r>
            <a:r>
              <a:rPr lang="en-US" sz="2800" dirty="0" smtClean="0">
                <a:solidFill>
                  <a:schemeClr val="bg1"/>
                </a:solidFill>
                <a:latin typeface="Bahnschrift Light Condensed" pitchFamily="34" charset="0"/>
              </a:rPr>
              <a:t>id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 и метод </a:t>
            </a:r>
            <a:r>
              <a:rPr lang="en-US" sz="2800" dirty="0" err="1" smtClean="0">
                <a:solidFill>
                  <a:schemeClr val="bg1"/>
                </a:solidFill>
                <a:latin typeface="Bahnschrift Light Condensed" pitchFamily="34" charset="0"/>
              </a:rPr>
              <a:t>onclick</a:t>
            </a:r>
            <a:r>
              <a:rPr lang="ru-RU" sz="2800" dirty="0" smtClean="0">
                <a:solidFill>
                  <a:schemeClr val="bg1"/>
                </a:solidFill>
                <a:latin typeface="Bahnschrift Light Condensed" pitchFamily="34" charset="0"/>
              </a:rPr>
              <a:t>. Это позволяло мне производить манипуляции с этими элементами (добавлять и убирать классы, менять атрибуты и содержимое), а также назначать функции, обрабатывающие события щелчка мыши.</a:t>
            </a:r>
          </a:p>
          <a:p>
            <a:pPr lvl="0"/>
            <a:endParaRPr lang="ru-RU" sz="28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000108"/>
          </a:xfrm>
          <a:effectLst>
            <a:outerShdw blurRad="50800" dist="38100" dir="27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Написание программы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491</Words>
  <Application>Microsoft Office PowerPoint</Application>
  <PresentationFormat>Экран (4:3)</PresentationFormat>
  <Paragraphs>47</Paragraphs>
  <Slides>15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Проект        Создание социальной сети «Instagram» с помощью Flask </vt:lpstr>
      <vt:lpstr>Содержание </vt:lpstr>
      <vt:lpstr>Введение </vt:lpstr>
      <vt:lpstr>Слайд 4</vt:lpstr>
      <vt:lpstr>Задачи и цель проекта</vt:lpstr>
      <vt:lpstr>Создание веб-приложения</vt:lpstr>
      <vt:lpstr>Слайд 7</vt:lpstr>
      <vt:lpstr>Написание программы</vt:lpstr>
      <vt:lpstr>Написание программы</vt:lpstr>
      <vt:lpstr>Заключение </vt:lpstr>
      <vt:lpstr>Слайд 11</vt:lpstr>
      <vt:lpstr>Слайд 12</vt:lpstr>
      <vt:lpstr>Слайд 13</vt:lpstr>
      <vt:lpstr>Слайд 14</vt:lpstr>
      <vt:lpstr>Список использованных источников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     Создание приложения   «Таблица Менделеева» с помощью PyQt5</dc:title>
  <dc:creator>rusgenius@hotmail.com</dc:creator>
  <cp:lastModifiedBy>rusgenius@hotmail.com</cp:lastModifiedBy>
  <cp:revision>41</cp:revision>
  <dcterms:created xsi:type="dcterms:W3CDTF">2018-12-12T20:01:31Z</dcterms:created>
  <dcterms:modified xsi:type="dcterms:W3CDTF">2019-03-13T20:24:59Z</dcterms:modified>
</cp:coreProperties>
</file>